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5"/>
  </p:notesMasterIdLst>
  <p:sldIdLst>
    <p:sldId id="343" r:id="rId2"/>
    <p:sldId id="366" r:id="rId3"/>
    <p:sldId id="344" r:id="rId4"/>
    <p:sldId id="345" r:id="rId5"/>
    <p:sldId id="346" r:id="rId6"/>
    <p:sldId id="347" r:id="rId7"/>
    <p:sldId id="348" r:id="rId8"/>
    <p:sldId id="368" r:id="rId9"/>
    <p:sldId id="349" r:id="rId10"/>
    <p:sldId id="369" r:id="rId11"/>
    <p:sldId id="367" r:id="rId12"/>
    <p:sldId id="370" r:id="rId13"/>
    <p:sldId id="350" r:id="rId14"/>
    <p:sldId id="351" r:id="rId15"/>
    <p:sldId id="371" r:id="rId16"/>
    <p:sldId id="352" r:id="rId17"/>
    <p:sldId id="353" r:id="rId18"/>
    <p:sldId id="354" r:id="rId19"/>
    <p:sldId id="263" r:id="rId20"/>
    <p:sldId id="355" r:id="rId21"/>
    <p:sldId id="301" r:id="rId22"/>
    <p:sldId id="364" r:id="rId23"/>
    <p:sldId id="365"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Helvetica Neue Light" panose="02000403000000020004"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2585"/>
  </p:normalViewPr>
  <p:slideViewPr>
    <p:cSldViewPr snapToGrid="0">
      <p:cViewPr varScale="1">
        <p:scale>
          <a:sx n="105" d="100"/>
          <a:sy n="105" d="100"/>
        </p:scale>
        <p:origin x="115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42540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IAM users in your account using the IAM console can </a:t>
            </a:r>
            <a:r>
              <a:rPr lang="en-US" sz="1200" b="0" i="1" u="none" strike="noStrike" cap="none" dirty="0">
                <a:solidFill>
                  <a:schemeClr val="dk1"/>
                </a:solidFill>
                <a:effectLst/>
                <a:latin typeface="Calibri"/>
                <a:ea typeface="Calibri"/>
                <a:cs typeface="Calibri"/>
                <a:sym typeface="Calibri"/>
              </a:rPr>
              <a:t>switch to</a:t>
            </a:r>
            <a:r>
              <a:rPr lang="en-US" sz="1200" b="0" i="0" u="none" strike="noStrike" cap="none" dirty="0">
                <a:solidFill>
                  <a:schemeClr val="dk1"/>
                </a:solidFill>
                <a:effectLst/>
                <a:latin typeface="Calibri"/>
                <a:ea typeface="Calibri"/>
                <a:cs typeface="Calibri"/>
                <a:sym typeface="Calibri"/>
              </a:rPr>
              <a:t> a role to temporarily use the permissions of the role in the console. The users give up their original permissions and take on the permissions assigned to the role. When the users exit the role, their original permissions are restored.</a:t>
            </a:r>
          </a:p>
          <a:p>
            <a:r>
              <a:rPr lang="en-US" sz="1200" b="0" i="0" u="none" strike="noStrike" cap="none" dirty="0">
                <a:solidFill>
                  <a:schemeClr val="dk1"/>
                </a:solidFill>
                <a:effectLst/>
                <a:latin typeface="Calibri"/>
                <a:ea typeface="Calibri"/>
                <a:cs typeface="Calibri"/>
                <a:sym typeface="Calibri"/>
              </a:rPr>
              <a:t>An application or a service offered by AWS (like Amazon EC2) can </a:t>
            </a:r>
            <a:r>
              <a:rPr lang="en-US" sz="1200" b="0" i="1" u="none" strike="noStrike" cap="none" dirty="0">
                <a:solidFill>
                  <a:schemeClr val="dk1"/>
                </a:solidFill>
                <a:effectLst/>
                <a:latin typeface="Calibri"/>
                <a:ea typeface="Calibri"/>
                <a:cs typeface="Calibri"/>
                <a:sym typeface="Calibri"/>
              </a:rPr>
              <a:t>assume</a:t>
            </a:r>
            <a:r>
              <a:rPr lang="en-US" sz="1200" b="0" i="0" u="none" strike="noStrike" cap="none" dirty="0">
                <a:solidFill>
                  <a:schemeClr val="dk1"/>
                </a:solidFill>
                <a:effectLst/>
                <a:latin typeface="Calibri"/>
                <a:ea typeface="Calibri"/>
                <a:cs typeface="Calibri"/>
                <a:sym typeface="Calibri"/>
              </a:rPr>
              <a:t> a role by requesting temporary security credentials for a role with which to make programmatic requests to AWS. You use a role this way so that you don't have to share or maintain long-term security credentials (for example, by creating an IAM user) for each entity that requires access to a resource.</a:t>
            </a:r>
          </a:p>
          <a:p>
            <a:r>
              <a:rPr lang="en-US" sz="1200" b="0" i="0" u="none" strike="noStrike" cap="none" dirty="0">
                <a:solidFill>
                  <a:schemeClr val="dk1"/>
                </a:solidFill>
                <a:effectLst/>
                <a:latin typeface="Calibri"/>
                <a:ea typeface="Calibri"/>
                <a:cs typeface="Calibri"/>
                <a:sym typeface="Calibri"/>
              </a:rPr>
              <a:t>Federated users sign in by using credentials from an identity provider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AWS then provides temporary credentials to the trusted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to pass on to the user for including in subsequent AWS resource requests. Those credentials provide the permissions granted to the assigned role.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4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Preconfigured templates for your instances, known as Amazon Machine Images (AMIs), that package the bits you need for your server (including the operating system and additional software)</a:t>
            </a:r>
          </a:p>
          <a:p>
            <a:r>
              <a:rPr lang="en-US" dirty="0"/>
              <a:t>• Various configurations of CPU, memory, storage, and networking capacity for your instances, known as instance types </a:t>
            </a:r>
          </a:p>
          <a:p>
            <a:r>
              <a:rPr lang="en-US" dirty="0"/>
              <a:t>• Secure login information for your instances using key pairs (AWS stores the public key, and you store the private key in a secure place) </a:t>
            </a:r>
          </a:p>
          <a:p>
            <a:r>
              <a:rPr lang="en-US" dirty="0"/>
              <a:t>• Multiple physical locations for your resources, such as instances and Amazon EBS volumes, known as Regions and Availability Zones </a:t>
            </a:r>
          </a:p>
          <a:p>
            <a:r>
              <a:rPr lang="en-US" dirty="0"/>
              <a:t>• A firewall that enables you to specify the protocols, ports, and source IP ranges that can reach your instances using security groups</a:t>
            </a:r>
          </a:p>
          <a:p>
            <a:r>
              <a:rPr lang="en-US" dirty="0"/>
              <a:t>• Static IPv4 addresses for dynamic cloud computing, known as Elastic IP addresses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0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  Aurora – </a:t>
            </a:r>
            <a:r>
              <a:rPr lang="en-US" dirty="0" err="1"/>
              <a:t>mysql</a:t>
            </a:r>
            <a:r>
              <a:rPr lang="en-US" dirty="0"/>
              <a:t> and </a:t>
            </a:r>
            <a:r>
              <a:rPr lang="en-US" dirty="0" err="1"/>
              <a:t>postgres</a:t>
            </a:r>
            <a:r>
              <a:rPr lang="en-US" dirty="0"/>
              <a:t> SQL – use this along with an EC2 instance to ramp up the ability if is slows with huge data sets</a:t>
            </a:r>
          </a:p>
          <a:p>
            <a:r>
              <a:rPr lang="en-US" dirty="0"/>
              <a:t>KVP – Dynamo DB</a:t>
            </a:r>
          </a:p>
          <a:p>
            <a:r>
              <a:rPr lang="en-US" dirty="0"/>
              <a:t>Document think mongo DB</a:t>
            </a:r>
          </a:p>
          <a:p>
            <a:endParaRPr lang="en-US" dirty="0"/>
          </a:p>
          <a:p>
            <a:r>
              <a:rPr lang="en-US" dirty="0"/>
              <a:t>Wide Column – High scale industrial apps for equipment maintenance, fleet management, and route optimization</a:t>
            </a:r>
          </a:p>
          <a:p>
            <a:r>
              <a:rPr lang="en-US" dirty="0"/>
              <a:t>Time series - IoT applications develops and industrial telemetry </a:t>
            </a:r>
          </a:p>
          <a:p>
            <a:r>
              <a:rPr lang="en-US" dirty="0"/>
              <a:t>Ledger – Systems for record , supply chain, registration, banking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61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May need to set up Amazon Glue to set up a crawler depending on the format of the data and how it is stored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helps you analyze unstructured, semi-structured, and structured data stored in Amazon S3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integrates with Amazon </a:t>
            </a:r>
            <a:r>
              <a:rPr lang="en-US" sz="1200" b="0" i="0" u="none" strike="noStrike" cap="none" dirty="0" err="1">
                <a:solidFill>
                  <a:schemeClr val="dk1"/>
                </a:solidFill>
                <a:effectLst/>
                <a:latin typeface="Calibri"/>
                <a:ea typeface="Calibri"/>
                <a:cs typeface="Calibri"/>
                <a:sym typeface="Calibri"/>
              </a:rPr>
              <a:t>QuickSight</a:t>
            </a:r>
            <a:r>
              <a:rPr lang="en-US" sz="1200" b="0" i="0" u="none" strike="noStrike" cap="none" dirty="0">
                <a:solidFill>
                  <a:schemeClr val="dk1"/>
                </a:solidFill>
                <a:effectLst/>
                <a:latin typeface="Calibri"/>
                <a:ea typeface="Calibri"/>
                <a:cs typeface="Calibri"/>
                <a:sym typeface="Calibri"/>
              </a:rPr>
              <a:t> for easy data visualization</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412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png"/><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403905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r>
              <a:rPr lang="en-US" dirty="0"/>
              <a:t>Type of Databases </a:t>
            </a:r>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3"/>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4">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5">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6">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7">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8">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1B8152-DA31-AD4A-8D39-56E60689B6ED}"/>
              </a:ext>
            </a:extLst>
          </p:cNvPr>
          <p:cNvPicPr>
            <a:picLocks noChangeAspect="1"/>
          </p:cNvPicPr>
          <p:nvPr/>
        </p:nvPicPr>
        <p:blipFill>
          <a:blip r:embed="rId3"/>
          <a:stretch>
            <a:fillRect/>
          </a:stretch>
        </p:blipFill>
        <p:spPr>
          <a:xfrm>
            <a:off x="952871" y="2649822"/>
            <a:ext cx="1634490" cy="746760"/>
          </a:xfrm>
          <a:prstGeom prst="rect">
            <a:avLst/>
          </a:prstGeom>
        </p:spPr>
      </p:pic>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a:xfrm>
            <a:off x="428159" y="1556454"/>
            <a:ext cx="10875264" cy="4680000"/>
          </a:xfrm>
        </p:spPr>
        <p:txBody>
          <a:bodyPr/>
          <a:lstStyle/>
          <a:p>
            <a:pPr marL="571500" indent="-342900">
              <a:buClr>
                <a:schemeClr val="tx1"/>
              </a:buClr>
              <a:buSzPct val="100000"/>
              <a:buFont typeface="Arial" panose="020B0604020202020204" pitchFamily="34" charset="0"/>
              <a:buChar char="•"/>
            </a:pPr>
            <a:r>
              <a:rPr lang="en-US" sz="2400" b="1" dirty="0">
                <a:solidFill>
                  <a:schemeClr val="tx1"/>
                </a:solidFill>
              </a:rPr>
              <a:t>Athena</a:t>
            </a:r>
            <a:r>
              <a:rPr lang="en-US" sz="2400" dirty="0">
                <a:solidFill>
                  <a:schemeClr val="tx1"/>
                </a:solidFill>
              </a:rPr>
              <a:t> – interactive Query service that makes is easy to analyze data directly from Amazon Simple Storage Service (S3 Bucket) with standard SQL.  Charges by the number of queries run.</a:t>
            </a:r>
          </a:p>
          <a:p>
            <a:pPr marL="571500" indent="-342900">
              <a:buClr>
                <a:schemeClr val="tx1"/>
              </a:buClr>
              <a:buSzPct val="100000"/>
              <a:buFont typeface="Arial" panose="020B0604020202020204" pitchFamily="34" charset="0"/>
              <a:buChar char="•"/>
            </a:pPr>
            <a:r>
              <a:rPr lang="en-US" sz="2400" dirty="0">
                <a:solidFill>
                  <a:schemeClr val="tx1"/>
                </a:solidFill>
              </a:rPr>
              <a:t>                  - MPP that allows you to keep the compute and storage separate, while also controlling the cloud services layer.  </a:t>
            </a:r>
          </a:p>
          <a:p>
            <a:pPr marL="571500" indent="-342900">
              <a:buClr>
                <a:schemeClr val="tx1"/>
              </a:buClr>
              <a:buSzPct val="100000"/>
              <a:buFont typeface="Arial" panose="020B0604020202020204" pitchFamily="34" charset="0"/>
              <a:buChar char="•"/>
            </a:pPr>
            <a:r>
              <a:rPr lang="en-US" sz="2400" dirty="0">
                <a:solidFill>
                  <a:schemeClr val="tx1"/>
                </a:solidFill>
              </a:rPr>
              <a:t>Redshift – Like Snowflake it too has on-demand pricing.  Redshift bundles the compute and storage pricing together and only charging once usage exceeds the allotted seconds.  The largest differences are the pricing structures. </a:t>
            </a:r>
          </a:p>
          <a:p>
            <a:pPr marL="571500" indent="-342900">
              <a:buClr>
                <a:schemeClr val="tx1"/>
              </a:buClr>
              <a:buSzPct val="100000"/>
              <a:buFont typeface="Arial" panose="020B0604020202020204" pitchFamily="34" charset="0"/>
              <a:buChar char="•"/>
            </a:pPr>
            <a:r>
              <a:rPr lang="en-US" sz="2400" dirty="0" err="1">
                <a:solidFill>
                  <a:schemeClr val="tx1"/>
                </a:solidFill>
              </a:rPr>
              <a:t>BigQuery</a:t>
            </a:r>
            <a:r>
              <a:rPr lang="en-US" sz="2400" dirty="0">
                <a:solidFill>
                  <a:schemeClr val="tx1"/>
                </a:solidFill>
              </a:rPr>
              <a:t> - Google’s version of the Cloud data warehouse.  Again the pricing structure differs with storage being cheaper at a per terabyte than other DWHs.</a:t>
            </a:r>
          </a:p>
          <a:p>
            <a:pPr marL="571500" indent="-342900">
              <a:buClr>
                <a:schemeClr val="tx1"/>
              </a:buClr>
              <a:buSzPct val="100000"/>
              <a:buFont typeface="Arial" panose="020B0604020202020204" pitchFamily="34" charset="0"/>
              <a:buChar char="•"/>
            </a:pPr>
            <a:endParaRPr lang="en-US" sz="2400" dirty="0">
              <a:solidFill>
                <a:schemeClr val="tx1"/>
              </a:solidFill>
            </a:endParaRPr>
          </a:p>
        </p:txBody>
      </p:sp>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SQL Solutions</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75015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95057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53030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62792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045540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32A961-307B-BC47-9154-7DD853742A15}"/>
              </a:ext>
            </a:extLst>
          </p:cNvPr>
          <p:cNvPicPr>
            <a:picLocks noChangeAspect="1"/>
          </p:cNvPicPr>
          <p:nvPr/>
        </p:nvPicPr>
        <p:blipFill>
          <a:blip r:embed="rId3"/>
          <a:stretch>
            <a:fillRect/>
          </a:stretch>
        </p:blipFill>
        <p:spPr>
          <a:xfrm>
            <a:off x="3520440" y="3358540"/>
            <a:ext cx="5151120" cy="2410460"/>
          </a:xfrm>
          <a:prstGeom prst="rect">
            <a:avLst/>
          </a:prstGeom>
        </p:spPr>
      </p:pic>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a:xfrm>
            <a:off x="827999" y="1089000"/>
            <a:ext cx="10512000" cy="4680000"/>
          </a:xfrm>
        </p:spPr>
        <p:txBody>
          <a:bodyPr/>
          <a:lstStyle/>
          <a:p>
            <a:r>
              <a:rPr lang="en-US" dirty="0"/>
              <a:t>You can use AWS Identity and Access Management (IAM) roles to grant access to databases among other items</a:t>
            </a:r>
          </a:p>
          <a:p>
            <a:r>
              <a:rPr lang="en-US" dirty="0"/>
              <a:t>An IAM </a:t>
            </a:r>
            <a:r>
              <a:rPr lang="en-US" i="1" dirty="0"/>
              <a:t>role</a:t>
            </a:r>
            <a:r>
              <a:rPr lang="en-US" dirty="0"/>
              <a:t> is an IAM identity that you can create in your account that has specific permissions but can be assigned to multiple people</a:t>
            </a:r>
          </a:p>
          <a:p>
            <a:r>
              <a:rPr lang="en-US" dirty="0"/>
              <a:t>You generally have two ways to use a role: interactively in the IAM console, or programmatically with the AWS CLI</a:t>
            </a:r>
          </a:p>
          <a:p>
            <a:endParaRPr lang="en-US" dirty="0"/>
          </a:p>
          <a:p>
            <a:endParaRPr lang="en-US" dirty="0"/>
          </a:p>
          <a:p>
            <a:endParaRPr lang="en-US" dirty="0"/>
          </a:p>
          <a:p>
            <a:endParaRPr lang="en-US" dirty="0"/>
          </a:p>
          <a:p>
            <a:endParaRPr lang="en-US" sz="1800" dirty="0"/>
          </a:p>
          <a:p>
            <a:r>
              <a:rPr lang="en-US" dirty="0"/>
              <a:t>complex uses of roles, such as granting access to applications and services, or federated external users, you can call the </a:t>
            </a:r>
            <a:r>
              <a:rPr lang="en-US" dirty="0" err="1"/>
              <a:t>AssumeRole</a:t>
            </a:r>
            <a:r>
              <a:rPr lang="en-US" dirty="0"/>
              <a:t> API</a:t>
            </a:r>
          </a:p>
          <a:p>
            <a:endParaRPr lang="en-US" dirty="0"/>
          </a:p>
        </p:txBody>
      </p:sp>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Roles</a:t>
            </a:r>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51293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84192-BC41-3245-A206-2DD114A64724}"/>
              </a:ext>
            </a:extLst>
          </p:cNvPr>
          <p:cNvPicPr>
            <a:picLocks noChangeAspect="1"/>
          </p:cNvPicPr>
          <p:nvPr/>
        </p:nvPicPr>
        <p:blipFill>
          <a:blip r:embed="rId3"/>
          <a:stretch>
            <a:fillRect/>
          </a:stretch>
        </p:blipFill>
        <p:spPr>
          <a:xfrm>
            <a:off x="4611384" y="4646417"/>
            <a:ext cx="2969232" cy="1887583"/>
          </a:xfrm>
          <a:prstGeom prst="rect">
            <a:avLst/>
          </a:prstGeom>
        </p:spPr>
      </p:pic>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a:xfrm>
            <a:off x="341376" y="1512000"/>
            <a:ext cx="11533632" cy="4680000"/>
          </a:xfrm>
        </p:spPr>
        <p:txBody>
          <a:bodyPr/>
          <a:lstStyle/>
          <a:p>
            <a:r>
              <a:rPr lang="en-US" dirty="0"/>
              <a:t>Amazon Elastic Compute Cloud (Amazon EC2) provides scalable computing capacity in the Amazon Web Services (AWS) cloud</a:t>
            </a:r>
          </a:p>
          <a:p>
            <a:pPr lvl="1">
              <a:buFont typeface="Wingdings" pitchFamily="2" charset="2"/>
              <a:buChar char="Ø"/>
            </a:pPr>
            <a:r>
              <a:rPr lang="en-US" dirty="0"/>
              <a:t>EC2 eliminates your need to invest in hardware up front </a:t>
            </a:r>
          </a:p>
          <a:p>
            <a:pPr lvl="1">
              <a:buFont typeface="Wingdings" pitchFamily="2" charset="2"/>
              <a:buChar char="Ø"/>
            </a:pPr>
            <a:r>
              <a:rPr lang="en-US" dirty="0"/>
              <a:t>Launches </a:t>
            </a:r>
            <a:r>
              <a:rPr lang="en-US" i="1" dirty="0"/>
              <a:t>instances</a:t>
            </a:r>
            <a:r>
              <a:rPr lang="en-US" dirty="0"/>
              <a:t> which are virtual computing environments</a:t>
            </a:r>
          </a:p>
          <a:p>
            <a:pPr lvl="1">
              <a:buFont typeface="Wingdings" pitchFamily="2" charset="2"/>
              <a:buChar char="Ø"/>
            </a:pPr>
            <a:r>
              <a:rPr lang="en-US" dirty="0"/>
              <a:t>Storage volumes for temp data that's deleted when you terminate your instance</a:t>
            </a:r>
          </a:p>
          <a:p>
            <a:pPr lvl="2">
              <a:buFont typeface="Courier New" panose="02070309020205020404" pitchFamily="49" charset="0"/>
              <a:buChar char="o"/>
            </a:pPr>
            <a:r>
              <a:rPr lang="en-US" dirty="0"/>
              <a:t>known as instance store volumes</a:t>
            </a:r>
          </a:p>
          <a:p>
            <a:pPr lvl="1">
              <a:buFont typeface="Wingdings" pitchFamily="2" charset="2"/>
              <a:buChar char="Ø"/>
            </a:pPr>
            <a:r>
              <a:rPr lang="en-US" dirty="0"/>
              <a:t>Persistent storage volumes for data using Amazon Elastic Block Store (Amazon EBS)</a:t>
            </a:r>
          </a:p>
          <a:p>
            <a:pPr lvl="1">
              <a:buFont typeface="Wingdings" pitchFamily="2" charset="2"/>
              <a:buChar char="Ø"/>
            </a:pPr>
            <a:r>
              <a:rPr lang="en-US" dirty="0"/>
              <a:t>Virtual networks you can create that are logically isolated from the rest of the AWS cloud, and that you can optionally connect to your own network, known as virtual private clouds (VPCs)</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229298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49220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8784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1973925110"/>
              </p:ext>
            </p:extLst>
          </p:nvPr>
        </p:nvGraphicFramePr>
        <p:xfrm>
          <a:off x="648306" y="1478500"/>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49960728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11034</TotalTime>
  <Words>2116</Words>
  <Application>Microsoft Macintosh PowerPoint</Application>
  <PresentationFormat>Widescreen</PresentationFormat>
  <Paragraphs>185</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Wingdings</vt:lpstr>
      <vt:lpstr>Courier New</vt:lpstr>
      <vt:lpstr>Helvetica Neue Light</vt:lpstr>
      <vt:lpstr>Calibri</vt:lpstr>
      <vt:lpstr>DI Template</vt:lpstr>
      <vt:lpstr>PowerPoint Presentation</vt:lpstr>
      <vt:lpstr>What is Cloud Computing</vt:lpstr>
      <vt:lpstr>AWS Regions</vt:lpstr>
      <vt:lpstr>IAM User and Roles</vt:lpstr>
      <vt:lpstr>Creating and Managing Virtual Machines with EC2</vt:lpstr>
      <vt:lpstr>Provisions</vt:lpstr>
      <vt:lpstr>Networking (Virtual Private Cloud)</vt:lpstr>
      <vt:lpstr>Server vs Serverless Architecture</vt:lpstr>
      <vt:lpstr>Storage</vt:lpstr>
      <vt:lpstr>Cloud Storage System</vt:lpstr>
      <vt:lpstr>Type of Databases </vt:lpstr>
      <vt:lpstr>SQL Solutions</vt:lpstr>
      <vt:lpstr>Moving Data in the Cloud</vt:lpstr>
      <vt:lpstr>Transforming Data</vt:lpstr>
      <vt:lpstr>Managing Infrastructure (Terraform)</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77</cp:revision>
  <dcterms:modified xsi:type="dcterms:W3CDTF">2020-06-29T04:12:24Z</dcterms:modified>
</cp:coreProperties>
</file>